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316" r:id="rId3"/>
    <p:sldId id="295" r:id="rId4"/>
    <p:sldId id="335" r:id="rId5"/>
    <p:sldId id="336" r:id="rId6"/>
    <p:sldId id="334" r:id="rId7"/>
    <p:sldId id="356" r:id="rId8"/>
    <p:sldId id="332" r:id="rId9"/>
    <p:sldId id="341" r:id="rId10"/>
    <p:sldId id="346" r:id="rId11"/>
    <p:sldId id="342" r:id="rId12"/>
    <p:sldId id="327" r:id="rId13"/>
    <p:sldId id="328" r:id="rId14"/>
    <p:sldId id="338" r:id="rId15"/>
    <p:sldId id="339" r:id="rId16"/>
    <p:sldId id="343" r:id="rId17"/>
    <p:sldId id="347" r:id="rId18"/>
    <p:sldId id="348" r:id="rId19"/>
    <p:sldId id="349" r:id="rId20"/>
    <p:sldId id="350" r:id="rId21"/>
    <p:sldId id="351" r:id="rId22"/>
    <p:sldId id="352" r:id="rId23"/>
    <p:sldId id="353" r:id="rId24"/>
    <p:sldId id="354" r:id="rId25"/>
    <p:sldId id="355" r:id="rId26"/>
    <p:sldId id="330" r:id="rId27"/>
    <p:sldId id="331" r:id="rId28"/>
    <p:sldId id="333" r:id="rId29"/>
    <p:sldId id="296" r:id="rId30"/>
    <p:sldId id="345" r:id="rId31"/>
    <p:sldId id="315" r:id="rId32"/>
    <p:sldId id="266" r:id="rId33"/>
  </p:sldIdLst>
  <p:sldSz cx="12187238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91" autoAdjust="0"/>
    <p:restoredTop sz="93929" autoAdjust="0"/>
  </p:normalViewPr>
  <p:slideViewPr>
    <p:cSldViewPr>
      <p:cViewPr>
        <p:scale>
          <a:sx n="75" d="100"/>
          <a:sy n="75" d="100"/>
        </p:scale>
        <p:origin x="2904" y="153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866"/>
    </p:cViewPr>
  </p:sorterViewPr>
  <p:notesViewPr>
    <p:cSldViewPr>
      <p:cViewPr varScale="1">
        <p:scale>
          <a:sx n="54" d="100"/>
          <a:sy n="54" d="100"/>
        </p:scale>
        <p:origin x="-291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xiaojian.fxj\Desktop\0.9.4.1&#24615;&#33021;&#23545;&#27604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400" b="1" i="0" u="none" strike="noStrike" baseline="0" smtClean="0"/>
              <a:t>Throughput vs workers </a:t>
            </a:r>
            <a:endParaRPr lang="en-US" altLang="zh-CN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workers!$G$1</c:f>
              <c:strCache>
                <c:ptCount val="1"/>
                <c:pt idx="0">
                  <c:v>jstorm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workers!$F$2:$F$6</c:f>
              <c:numCache>
                <c:formatCode>General</c:formatCode>
                <c:ptCount val="5"/>
                <c:pt idx="0">
                  <c:v>6.0</c:v>
                </c:pt>
                <c:pt idx="1">
                  <c:v>12.0</c:v>
                </c:pt>
                <c:pt idx="2">
                  <c:v>24.0</c:v>
                </c:pt>
                <c:pt idx="3">
                  <c:v>36.0</c:v>
                </c:pt>
                <c:pt idx="4">
                  <c:v>54.0</c:v>
                </c:pt>
              </c:numCache>
            </c:numRef>
          </c:xVal>
          <c:yVal>
            <c:numRef>
              <c:f>workers!$G$2:$G$6</c:f>
              <c:numCache>
                <c:formatCode>General</c:formatCode>
                <c:ptCount val="5"/>
                <c:pt idx="0">
                  <c:v>9.280598E6</c:v>
                </c:pt>
                <c:pt idx="1">
                  <c:v>1.0818815E7</c:v>
                </c:pt>
                <c:pt idx="2">
                  <c:v>9.065965E6</c:v>
                </c:pt>
                <c:pt idx="3">
                  <c:v>6.819139E6</c:v>
                </c:pt>
                <c:pt idx="4">
                  <c:v>5.610201E6</c:v>
                </c:pt>
              </c:numCache>
            </c:numRef>
          </c:yVal>
          <c:smooth val="0"/>
        </c:ser>
        <c:ser>
          <c:idx val="1"/>
          <c:order val="1"/>
          <c:tx>
            <c:v>storm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workers!$F$2:$F$6</c:f>
              <c:numCache>
                <c:formatCode>General</c:formatCode>
                <c:ptCount val="5"/>
                <c:pt idx="0">
                  <c:v>6.0</c:v>
                </c:pt>
                <c:pt idx="1">
                  <c:v>12.0</c:v>
                </c:pt>
                <c:pt idx="2">
                  <c:v>24.0</c:v>
                </c:pt>
                <c:pt idx="3">
                  <c:v>36.0</c:v>
                </c:pt>
                <c:pt idx="4">
                  <c:v>54.0</c:v>
                </c:pt>
              </c:numCache>
            </c:numRef>
          </c:xVal>
          <c:yVal>
            <c:numRef>
              <c:f>workers!$H$2:$H$6</c:f>
              <c:numCache>
                <c:formatCode>General</c:formatCode>
                <c:ptCount val="5"/>
                <c:pt idx="0">
                  <c:v>6.24368E6</c:v>
                </c:pt>
                <c:pt idx="1">
                  <c:v>6.8305E6</c:v>
                </c:pt>
                <c:pt idx="2">
                  <c:v>5.5959E6</c:v>
                </c:pt>
                <c:pt idx="3">
                  <c:v>5.47418E6</c:v>
                </c:pt>
                <c:pt idx="4">
                  <c:v>3.3798E6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-2058172272"/>
        <c:axId val="-2058166064"/>
      </c:scatterChart>
      <c:valAx>
        <c:axId val="-20581722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workers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058166064"/>
        <c:crosses val="autoZero"/>
        <c:crossBetween val="midCat"/>
      </c:valAx>
      <c:valAx>
        <c:axId val="-2058166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polltuples/10s</a:t>
                </a:r>
                <a:endParaRPr lang="zh-CN" alt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05817227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320D5-CF98-4F6A-8BA2-08E92D51D212}" type="datetimeFigureOut">
              <a:rPr lang="zh-CN" altLang="en-US" smtClean="0"/>
              <a:t>15/11/27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E2764A-185C-42A4-8DA4-4CBF65659F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624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072C1B-29A7-4878-8DFD-EA5669094D31}" type="datetimeFigureOut">
              <a:rPr lang="zh-CN" altLang="en-US" smtClean="0"/>
              <a:t>15/11/27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DDA4C5-C2AC-4C2F-98C2-86F30F3303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8097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DA4C5-C2AC-4C2F-98C2-86F30F3303C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44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DA4C5-C2AC-4C2F-98C2-86F30F3303C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829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DA4C5-C2AC-4C2F-98C2-86F30F3303C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8118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DA4C5-C2AC-4C2F-98C2-86F30F3303C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809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DA4C5-C2AC-4C2F-98C2-86F30F3303C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524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DA4C5-C2AC-4C2F-98C2-86F30F3303C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2574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DA4C5-C2AC-4C2F-98C2-86F30F3303CC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829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DA4C5-C2AC-4C2F-98C2-86F30F3303C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622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043" y="2130427"/>
            <a:ext cx="10359153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087" y="3886200"/>
            <a:ext cx="8531067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Alibaba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BC1D0-4AE0-4CA0-BD1D-5B89170BC9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713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19386" y="1600202"/>
            <a:ext cx="637714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299648" y="1600202"/>
            <a:ext cx="637714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Alibaba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BC1D0-4AE0-4CA0-BD1D-5B89170BC9F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Picture 2" descr="http://pic17.nipic.com/20110914/7807978_105643065000_2.jpg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291" b="8126"/>
          <a:stretch/>
        </p:blipFill>
        <p:spPr bwMode="auto">
          <a:xfrm>
            <a:off x="0" y="3267580"/>
            <a:ext cx="12166275" cy="3617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1" y="0"/>
            <a:ext cx="12187238" cy="326758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4869483" y="2046100"/>
            <a:ext cx="2448272" cy="2448272"/>
            <a:chOff x="6897738" y="2060848"/>
            <a:chExt cx="2448272" cy="2448272"/>
          </a:xfrm>
        </p:grpSpPr>
        <p:sp>
          <p:nvSpPr>
            <p:cNvPr id="11" name="空心弧 10"/>
            <p:cNvSpPr/>
            <p:nvPr/>
          </p:nvSpPr>
          <p:spPr>
            <a:xfrm>
              <a:off x="6897738" y="2060848"/>
              <a:ext cx="2448272" cy="2448272"/>
            </a:xfrm>
            <a:prstGeom prst="blockArc">
              <a:avLst>
                <a:gd name="adj1" fmla="val 13344530"/>
                <a:gd name="adj2" fmla="val 8861204"/>
                <a:gd name="adj3" fmla="val 12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2" name="空心弧 11"/>
            <p:cNvSpPr/>
            <p:nvPr/>
          </p:nvSpPr>
          <p:spPr>
            <a:xfrm rot="15949199">
              <a:off x="6897738" y="2060848"/>
              <a:ext cx="2448272" cy="2448272"/>
            </a:xfrm>
            <a:prstGeom prst="blockArc">
              <a:avLst>
                <a:gd name="adj1" fmla="val 13344530"/>
                <a:gd name="adj2" fmla="val 7902189"/>
                <a:gd name="adj3" fmla="val 12088"/>
              </a:avLst>
            </a:pr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3" name="TextBox 12"/>
          <p:cNvSpPr txBox="1"/>
          <p:nvPr userDrawn="1"/>
        </p:nvSpPr>
        <p:spPr>
          <a:xfrm>
            <a:off x="5229523" y="2628201"/>
            <a:ext cx="18722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Current</a:t>
            </a:r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94161" y="3284984"/>
            <a:ext cx="1357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chemeClr val="accent5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lang="zh-CN" altLang="en-US" sz="4000" b="1" dirty="0">
              <a:solidFill>
                <a:schemeClr val="accent5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37679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701131" cy="836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 smtClean="0">
                <a:latin typeface="微软雅黑" pitchFamily="34" charset="-122"/>
                <a:ea typeface="微软雅黑" pitchFamily="34" charset="-122"/>
              </a:rPr>
              <a:t>Current</a:t>
            </a:r>
            <a:endParaRPr lang="zh-CN" altLang="en-US" sz="2800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1720927" y="0"/>
            <a:ext cx="1701131" cy="5486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0" dirty="0" smtClean="0">
                <a:latin typeface="微软雅黑" pitchFamily="34" charset="-122"/>
                <a:ea typeface="微软雅黑" pitchFamily="34" charset="-122"/>
              </a:rPr>
              <a:t>Next</a:t>
            </a:r>
            <a:endParaRPr lang="zh-CN" altLang="en-US" sz="2000" b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3441854" y="0"/>
            <a:ext cx="1701131" cy="5486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0" dirty="0" smtClean="0">
                <a:latin typeface="微软雅黑" pitchFamily="34" charset="-122"/>
                <a:ea typeface="微软雅黑" pitchFamily="34" charset="-122"/>
              </a:rPr>
              <a:t>Future</a:t>
            </a:r>
            <a:endParaRPr lang="zh-CN" altLang="en-US" sz="2000" b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2011154" y="0"/>
            <a:ext cx="182124" cy="54868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6597352"/>
            <a:ext cx="12180399" cy="26064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5841591" y="6470436"/>
            <a:ext cx="504056" cy="504056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D61BC1D0-4AE0-4CA0-BD1D-5B89170BC9F7}" type="slidenum">
              <a:rPr lang="zh-CN" altLang="en-US" sz="1100" smtClean="0">
                <a:solidFill>
                  <a:schemeClr val="accent5">
                    <a:lumMod val="75000"/>
                  </a:schemeClr>
                </a:solidFill>
              </a:rPr>
              <a:pPr/>
              <a:t>‹#›</a:t>
            </a:fld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 flipH="1">
            <a:off x="5142985" y="534166"/>
            <a:ext cx="6959232" cy="0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5758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Alibaba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BC1D0-4AE0-4CA0-BD1D-5B89170BC9F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2" descr="http://pic17.nipic.com/20110914/7807978_105643065000_2.jpg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291" b="8126"/>
          <a:stretch/>
        </p:blipFill>
        <p:spPr bwMode="auto">
          <a:xfrm>
            <a:off x="0" y="3267580"/>
            <a:ext cx="12166275" cy="3617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1" y="0"/>
            <a:ext cx="12187238" cy="326758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4869483" y="2046100"/>
            <a:ext cx="2448272" cy="2448272"/>
            <a:chOff x="6897738" y="2060848"/>
            <a:chExt cx="2448272" cy="2448272"/>
          </a:xfrm>
        </p:grpSpPr>
        <p:sp>
          <p:nvSpPr>
            <p:cNvPr id="10" name="空心弧 9"/>
            <p:cNvSpPr/>
            <p:nvPr/>
          </p:nvSpPr>
          <p:spPr>
            <a:xfrm>
              <a:off x="6897738" y="2060848"/>
              <a:ext cx="2448272" cy="2448272"/>
            </a:xfrm>
            <a:prstGeom prst="blockArc">
              <a:avLst>
                <a:gd name="adj1" fmla="val 13344530"/>
                <a:gd name="adj2" fmla="val 8861204"/>
                <a:gd name="adj3" fmla="val 12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空心弧 10"/>
            <p:cNvSpPr/>
            <p:nvPr/>
          </p:nvSpPr>
          <p:spPr>
            <a:xfrm rot="15949199">
              <a:off x="6897738" y="2060848"/>
              <a:ext cx="2448272" cy="2448272"/>
            </a:xfrm>
            <a:prstGeom prst="blockArc">
              <a:avLst>
                <a:gd name="adj1" fmla="val 13344530"/>
                <a:gd name="adj2" fmla="val 7902189"/>
                <a:gd name="adj3" fmla="val 12088"/>
              </a:avLst>
            </a:pr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2" name="TextBox 11"/>
          <p:cNvSpPr txBox="1"/>
          <p:nvPr userDrawn="1"/>
        </p:nvSpPr>
        <p:spPr>
          <a:xfrm>
            <a:off x="5108666" y="2659362"/>
            <a:ext cx="1969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Next</a:t>
            </a:r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5394161" y="3284984"/>
            <a:ext cx="1357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chemeClr val="accent5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4000" b="1" dirty="0">
              <a:solidFill>
                <a:schemeClr val="accent5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7247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0"/>
            <a:ext cx="1701131" cy="5486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0" dirty="0" smtClean="0">
                <a:latin typeface="微软雅黑" pitchFamily="34" charset="-122"/>
                <a:ea typeface="微软雅黑" pitchFamily="34" charset="-122"/>
              </a:rPr>
              <a:t>Current</a:t>
            </a:r>
            <a:endParaRPr lang="zh-CN" altLang="en-US" sz="2000" b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720927" y="0"/>
            <a:ext cx="1701131" cy="836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r>
              <a:rPr lang="en-US" altLang="zh-CN" sz="2800" b="1" kern="1200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Next</a:t>
            </a:r>
            <a:endParaRPr lang="zh-CN" altLang="en-US" sz="2800" b="1" kern="1200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3441854" y="0"/>
            <a:ext cx="1701131" cy="5486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0" dirty="0" smtClean="0">
                <a:latin typeface="微软雅黑" pitchFamily="34" charset="-122"/>
                <a:ea typeface="微软雅黑" pitchFamily="34" charset="-122"/>
              </a:rPr>
              <a:t>Future</a:t>
            </a:r>
            <a:endParaRPr lang="zh-CN" altLang="en-US" sz="2000" b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12011154" y="0"/>
            <a:ext cx="182124" cy="54868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矩形 15"/>
          <p:cNvSpPr/>
          <p:nvPr userDrawn="1"/>
        </p:nvSpPr>
        <p:spPr>
          <a:xfrm>
            <a:off x="0" y="6597352"/>
            <a:ext cx="12180399" cy="26064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5841591" y="6470436"/>
            <a:ext cx="504056" cy="504056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D61BC1D0-4AE0-4CA0-BD1D-5B89170BC9F7}" type="slidenum">
              <a:rPr lang="zh-CN" altLang="en-US" sz="1100" smtClean="0">
                <a:solidFill>
                  <a:schemeClr val="accent5">
                    <a:lumMod val="75000"/>
                  </a:schemeClr>
                </a:solidFill>
              </a:rPr>
              <a:pPr/>
              <a:t>‹#›</a:t>
            </a:fld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18" name="直接连接符 17"/>
          <p:cNvCxnSpPr/>
          <p:nvPr userDrawn="1"/>
        </p:nvCxnSpPr>
        <p:spPr>
          <a:xfrm flipH="1">
            <a:off x="5142985" y="534166"/>
            <a:ext cx="6959232" cy="14514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91977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Alibaba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BC1D0-4AE0-4CA0-BD1D-5B89170BC9F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Picture 2" descr="http://pic17.nipic.com/20110914/7807978_105643065000_2.jpg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291" b="8126"/>
          <a:stretch/>
        </p:blipFill>
        <p:spPr bwMode="auto">
          <a:xfrm>
            <a:off x="0" y="3267580"/>
            <a:ext cx="12166275" cy="3617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 userDrawn="1"/>
        </p:nvSpPr>
        <p:spPr>
          <a:xfrm>
            <a:off x="1" y="0"/>
            <a:ext cx="12187238" cy="326758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4869483" y="2046100"/>
            <a:ext cx="2448272" cy="2448272"/>
            <a:chOff x="6897738" y="2060848"/>
            <a:chExt cx="2448272" cy="2448272"/>
          </a:xfrm>
        </p:grpSpPr>
        <p:sp>
          <p:nvSpPr>
            <p:cNvPr id="9" name="空心弧 8"/>
            <p:cNvSpPr/>
            <p:nvPr/>
          </p:nvSpPr>
          <p:spPr>
            <a:xfrm>
              <a:off x="6897738" y="2060848"/>
              <a:ext cx="2448272" cy="2448272"/>
            </a:xfrm>
            <a:prstGeom prst="blockArc">
              <a:avLst>
                <a:gd name="adj1" fmla="val 13344530"/>
                <a:gd name="adj2" fmla="val 8861204"/>
                <a:gd name="adj3" fmla="val 12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" name="空心弧 9"/>
            <p:cNvSpPr/>
            <p:nvPr/>
          </p:nvSpPr>
          <p:spPr>
            <a:xfrm rot="15949199">
              <a:off x="6897738" y="2060848"/>
              <a:ext cx="2448272" cy="2448272"/>
            </a:xfrm>
            <a:prstGeom prst="blockArc">
              <a:avLst>
                <a:gd name="adj1" fmla="val 13344530"/>
                <a:gd name="adj2" fmla="val 7902189"/>
                <a:gd name="adj3" fmla="val 12088"/>
              </a:avLst>
            </a:pr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5088837" y="2685461"/>
            <a:ext cx="2009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Future</a:t>
            </a:r>
            <a:endParaRPr lang="zh-CN" altLang="en-US" sz="3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5394161" y="3284984"/>
            <a:ext cx="1357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chemeClr val="accent5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4000" b="1" dirty="0">
              <a:solidFill>
                <a:schemeClr val="accent5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20778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Alibaba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BC1D0-4AE0-4CA0-BD1D-5B89170BC9F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0"/>
            <a:ext cx="1701131" cy="5486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0" dirty="0" smtClean="0">
                <a:latin typeface="微软雅黑" pitchFamily="34" charset="-122"/>
                <a:ea typeface="微软雅黑" pitchFamily="34" charset="-122"/>
              </a:rPr>
              <a:t>Current</a:t>
            </a:r>
            <a:endParaRPr lang="zh-CN" altLang="en-US" sz="2000" b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1720927" y="0"/>
            <a:ext cx="1701131" cy="5486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0" dirty="0" smtClean="0">
                <a:latin typeface="微软雅黑" pitchFamily="34" charset="-122"/>
                <a:ea typeface="微软雅黑" pitchFamily="34" charset="-122"/>
              </a:rPr>
              <a:t>Next</a:t>
            </a:r>
            <a:endParaRPr lang="zh-CN" altLang="en-US" sz="2000" b="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3441854" y="0"/>
            <a:ext cx="1701131" cy="836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kern="1200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  <a:cs typeface="+mn-cs"/>
              </a:rPr>
              <a:t>Future</a:t>
            </a:r>
            <a:endParaRPr lang="zh-CN" altLang="en-US" sz="2800" b="1" kern="1200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  <a:cs typeface="+mn-cs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12011154" y="0"/>
            <a:ext cx="182124" cy="54868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/>
          <p:cNvSpPr/>
          <p:nvPr userDrawn="1"/>
        </p:nvSpPr>
        <p:spPr>
          <a:xfrm>
            <a:off x="0" y="6597352"/>
            <a:ext cx="12180399" cy="26064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>
            <a:off x="5841591" y="6470436"/>
            <a:ext cx="504056" cy="504056"/>
          </a:xfrm>
          <a:prstGeom prst="ellipse">
            <a:avLst/>
          </a:prstGeom>
          <a:solidFill>
            <a:schemeClr val="bg1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D61BC1D0-4AE0-4CA0-BD1D-5B89170BC9F7}" type="slidenum">
              <a:rPr lang="zh-CN" altLang="en-US" sz="1100" smtClean="0">
                <a:solidFill>
                  <a:schemeClr val="accent5">
                    <a:lumMod val="75000"/>
                  </a:schemeClr>
                </a:solidFill>
              </a:rPr>
              <a:pPr/>
              <a:t>‹#›</a:t>
            </a:fld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 flipH="1">
            <a:off x="5142985" y="534166"/>
            <a:ext cx="6959232" cy="14514"/>
          </a:xfrm>
          <a:prstGeom prst="line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9581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437440" y="274640"/>
            <a:ext cx="323935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19385" y="274640"/>
            <a:ext cx="9514933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Alibaba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BC1D0-4AE0-4CA0-BD1D-5B89170BC9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1551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363" y="274638"/>
            <a:ext cx="1096851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363" y="1600202"/>
            <a:ext cx="10968514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363" y="6356352"/>
            <a:ext cx="28436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3973" y="6356352"/>
            <a:ext cx="38592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smtClean="0"/>
              <a:t>Alibaba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4188" y="6356352"/>
            <a:ext cx="28436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BC1D0-4AE0-4CA0-BD1D-5B89170BC9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297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1" r:id="rId3"/>
    <p:sldLayoutId id="2147483650" r:id="rId4"/>
    <p:sldLayoutId id="2147483653" r:id="rId5"/>
    <p:sldLayoutId id="2147483654" r:id="rId6"/>
    <p:sldLayoutId id="2147483655" r:id="rId7"/>
    <p:sldLayoutId id="2147483659" r:id="rId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http://pic24.nipic.com/20121031/4499633_105328783000_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36" b="11152"/>
          <a:stretch/>
        </p:blipFill>
        <p:spPr bwMode="auto">
          <a:xfrm>
            <a:off x="0" y="0"/>
            <a:ext cx="121872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4005387" y="2060848"/>
            <a:ext cx="7488831" cy="2520280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" y="2060848"/>
            <a:ext cx="4005386" cy="252028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116834" y="1412776"/>
            <a:ext cx="2448272" cy="2448272"/>
            <a:chOff x="6897738" y="2060848"/>
            <a:chExt cx="2448272" cy="2448272"/>
          </a:xfrm>
        </p:grpSpPr>
        <p:sp>
          <p:nvSpPr>
            <p:cNvPr id="5" name="空心弧 4"/>
            <p:cNvSpPr/>
            <p:nvPr/>
          </p:nvSpPr>
          <p:spPr>
            <a:xfrm>
              <a:off x="6897738" y="2060848"/>
              <a:ext cx="2448272" cy="2448272"/>
            </a:xfrm>
            <a:prstGeom prst="blockArc">
              <a:avLst>
                <a:gd name="adj1" fmla="val 13344530"/>
                <a:gd name="adj2" fmla="val 8861204"/>
                <a:gd name="adj3" fmla="val 12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空心弧 5"/>
            <p:cNvSpPr/>
            <p:nvPr/>
          </p:nvSpPr>
          <p:spPr>
            <a:xfrm rot="15949199">
              <a:off x="6897738" y="2060848"/>
              <a:ext cx="2448272" cy="2448272"/>
            </a:xfrm>
            <a:prstGeom prst="blockArc">
              <a:avLst>
                <a:gd name="adj1" fmla="val 13344530"/>
                <a:gd name="adj2" fmla="val 7902189"/>
                <a:gd name="adj3" fmla="val 12088"/>
              </a:avLst>
            </a:pr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11494218" y="2060848"/>
            <a:ext cx="693019" cy="252028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051723" y="2259159"/>
            <a:ext cx="745993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</a:rPr>
              <a:t>Very Large Scale Stream Processing inside </a:t>
            </a:r>
            <a:r>
              <a:rPr lang="en-US" altLang="zh-CN" sz="4400" smtClean="0">
                <a:solidFill>
                  <a:schemeClr val="bg1"/>
                </a:solidFill>
              </a:rPr>
              <a:t>Alibaba</a:t>
            </a:r>
            <a:endParaRPr lang="en-US" altLang="zh-CN" sz="4400" dirty="0">
              <a:solidFill>
                <a:schemeClr val="bg1"/>
              </a:solidFill>
            </a:endParaRPr>
          </a:p>
          <a:p>
            <a:endParaRPr lang="zh-CN" altLang="en-US" sz="4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92099" y="3861048"/>
            <a:ext cx="3658022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longda@alibaba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Alibaba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5329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New UI</a:t>
            </a:r>
            <a:endParaRPr lang="zh-CN" altLang="en-US" sz="3200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71" y="836712"/>
            <a:ext cx="11782251" cy="560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37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Backpressure</a:t>
            </a:r>
            <a:endParaRPr lang="zh-CN" altLang="en-US" sz="3200" b="1" dirty="0"/>
          </a:p>
        </p:txBody>
      </p:sp>
      <p:sp>
        <p:nvSpPr>
          <p:cNvPr id="3" name="TextBox 1"/>
          <p:cNvSpPr txBox="1"/>
          <p:nvPr/>
        </p:nvSpPr>
        <p:spPr>
          <a:xfrm>
            <a:off x="693019" y="1196752"/>
            <a:ext cx="87849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The paper about Heron is too simple to use</a:t>
            </a:r>
          </a:p>
          <a:p>
            <a:r>
              <a:rPr lang="en-US" altLang="zh-CN" sz="3200" b="1" dirty="0" smtClean="0"/>
              <a:t>The design is complicated</a:t>
            </a:r>
          </a:p>
          <a:p>
            <a:r>
              <a:rPr lang="en-US" altLang="zh-CN" sz="3200" b="1" dirty="0" smtClean="0"/>
              <a:t>Works well on our online system, 6 times than the normal</a:t>
            </a:r>
          </a:p>
          <a:p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731450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Resource Isolation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4987" y="1268760"/>
            <a:ext cx="110172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Cluster Isolation,  control through one unified porter –Koala</a:t>
            </a:r>
            <a:endParaRPr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In one cluster:</a:t>
            </a:r>
            <a:endParaRPr lang="en-US" altLang="zh-CN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err="1" smtClean="0"/>
              <a:t>Cgroup</a:t>
            </a:r>
            <a:r>
              <a:rPr lang="zh-CN" altLang="en-US" sz="3200" dirty="0" smtClean="0"/>
              <a:t>， </a:t>
            </a:r>
            <a:r>
              <a:rPr lang="en-US" altLang="zh-CN" sz="3200" dirty="0" smtClean="0"/>
              <a:t>share + limit CPU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User-defined Scheduler, force topology run on special nodes.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020434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3619" y="-10285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Nimbus HA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4987" y="1268760"/>
            <a:ext cx="110172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Nimbus HA,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Run more than 20 months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Stable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4780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01531" y="0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err="1" smtClean="0"/>
              <a:t>TopologyMaster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4987" y="1268760"/>
            <a:ext cx="1101722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Topology’s central control, move some jobs from Nimbus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Backpressure coordinator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Metrics collector/calculator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err="1" smtClean="0"/>
              <a:t>Hearbeat</a:t>
            </a:r>
            <a:r>
              <a:rPr lang="en-US" altLang="zh-CN" sz="3200" dirty="0" smtClean="0"/>
              <a:t> collector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364143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Redesign ZK usage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4987" y="1268760"/>
            <a:ext cx="110172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No dynamic data stored on ZK, especially metrics and </a:t>
            </a:r>
            <a:r>
              <a:rPr lang="en-US" altLang="zh-CN" sz="3200" dirty="0" err="1" smtClean="0"/>
              <a:t>hearbeat</a:t>
            </a:r>
            <a:endParaRPr lang="en-US" altLang="zh-CN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ZK can’t support more than 400 Storm nodes 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ZK can support 2000 </a:t>
            </a:r>
            <a:r>
              <a:rPr lang="en-US" altLang="zh-CN" sz="3200" dirty="0" err="1" smtClean="0"/>
              <a:t>Jstorm</a:t>
            </a:r>
            <a:r>
              <a:rPr lang="en-US" altLang="zh-CN" sz="3200" dirty="0" smtClean="0"/>
              <a:t> node, current in </a:t>
            </a:r>
            <a:r>
              <a:rPr lang="en-US" altLang="zh-CN" sz="3200" dirty="0" err="1" smtClean="0"/>
              <a:t>Alibaba</a:t>
            </a:r>
            <a:r>
              <a:rPr lang="en-US" altLang="zh-CN" sz="3200" dirty="0" smtClean="0"/>
              <a:t>, a lot of </a:t>
            </a:r>
            <a:r>
              <a:rPr lang="en-US" altLang="zh-CN" sz="3200" dirty="0" err="1" smtClean="0"/>
              <a:t>Jstorm</a:t>
            </a:r>
            <a:r>
              <a:rPr lang="en-US" altLang="zh-CN" sz="3200" dirty="0" smtClean="0"/>
              <a:t> ZK support 800 node.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131625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RPM Setting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4987" y="1268760"/>
            <a:ext cx="1101722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Easy install </a:t>
            </a:r>
            <a:r>
              <a:rPr lang="en-US" altLang="zh-CN" sz="3200" dirty="0" err="1" smtClean="0"/>
              <a:t>Jstorm</a:t>
            </a:r>
            <a:endParaRPr lang="en-US" altLang="zh-CN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Modify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Local temporary port range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err="1" smtClean="0"/>
              <a:t>Ulimit</a:t>
            </a:r>
            <a:endParaRPr lang="en-US" altLang="zh-CN" sz="3200" dirty="0" smtClean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err="1" smtClean="0"/>
              <a:t>Cronjob</a:t>
            </a:r>
            <a:endParaRPr lang="en-US" altLang="zh-CN" sz="3200" dirty="0" smtClean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Environment </a:t>
            </a:r>
            <a:r>
              <a:rPr lang="en-US" altLang="zh-CN" sz="3200" dirty="0" err="1" smtClean="0"/>
              <a:t>viriable</a:t>
            </a:r>
            <a:endParaRPr lang="en-US" altLang="zh-CN" sz="3200" dirty="0" smtClean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2923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73539" y="43542"/>
            <a:ext cx="6120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400" smtClean="0">
                <a:latin typeface="微软雅黑" pitchFamily="34" charset="-122"/>
                <a:ea typeface="微软雅黑" pitchFamily="34" charset="-122"/>
              </a:rPr>
              <a:t>Advanced Features – From User Side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65027" y="1340768"/>
            <a:ext cx="10873208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User Side Functionality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User-Defined Scheduler</a:t>
            </a:r>
            <a:endParaRPr lang="en-US" altLang="zh-CN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User-Defined Log</a:t>
            </a:r>
            <a:endParaRPr lang="en-US" altLang="zh-CN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User-Defined Metrics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Gently Shutdown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alt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4293419" y="2060848"/>
            <a:ext cx="2416979" cy="1665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003329" y="1772816"/>
            <a:ext cx="44827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Dynamic Expand/Reload/Restart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Customized Memory Usage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Different </a:t>
            </a:r>
            <a:r>
              <a:rPr lang="en-US" altLang="zh-CN" sz="2400" dirty="0" err="1" smtClean="0"/>
              <a:t>Netty</a:t>
            </a:r>
            <a:r>
              <a:rPr lang="en-US" altLang="zh-CN" sz="2400" dirty="0" smtClean="0"/>
              <a:t> Policy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err="1" smtClean="0"/>
              <a:t>Classloader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63468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73539" y="43542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400" b="1" dirty="0" smtClean="0">
                <a:latin typeface="微软雅黑" pitchFamily="34" charset="-122"/>
                <a:ea typeface="微软雅黑" pitchFamily="34" charset="-122"/>
              </a:rPr>
              <a:t>User-Defined Scheduler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65027" y="1340768"/>
            <a:ext cx="1087320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Just Using API:</a:t>
            </a:r>
            <a:endParaRPr lang="en-US" altLang="zh-CN" sz="3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Customize every worker’s CPU/Memory usage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Customized topology assignment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Assign Topology by used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Bind several component into one worker</a:t>
            </a:r>
            <a:r>
              <a:rPr lang="zh-CN" altLang="en-US" sz="2400" dirty="0" smtClean="0"/>
              <a:t>（</a:t>
            </a:r>
            <a:r>
              <a:rPr lang="en-US" altLang="zh-CN" sz="2400" dirty="0" smtClean="0"/>
              <a:t>such as spout/bolt</a:t>
            </a:r>
            <a:r>
              <a:rPr lang="zh-CN" altLang="en-US" sz="2400" dirty="0" smtClean="0"/>
              <a:t>）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Bind upstream/downstream component into one worker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Force one component run on special machines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Force one component’s task run on different machines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Force topology run on special machines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Force using old assignment</a:t>
            </a:r>
            <a:endParaRPr lang="zh-CN" alt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4293419" y="2060848"/>
            <a:ext cx="2416979" cy="1665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925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73539" y="43542"/>
            <a:ext cx="5616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400" b="1" dirty="0" smtClean="0">
                <a:latin typeface="微软雅黑" pitchFamily="34" charset="-122"/>
                <a:ea typeface="微软雅黑" pitchFamily="34" charset="-122"/>
              </a:rPr>
              <a:t>Used-Define Log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65027" y="1340768"/>
            <a:ext cx="1087320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Switch to user log configuration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Switch between </a:t>
            </a:r>
            <a:r>
              <a:rPr lang="en-US" altLang="zh-CN" sz="3200" dirty="0" err="1" smtClean="0"/>
              <a:t>logback</a:t>
            </a:r>
            <a:r>
              <a:rPr lang="en-US" altLang="zh-CN" sz="3200" dirty="0" smtClean="0"/>
              <a:t> and log4j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Redirect </a:t>
            </a:r>
            <a:r>
              <a:rPr lang="en-US" altLang="zh-CN" sz="3200" dirty="0" err="1" smtClean="0"/>
              <a:t>System.out</a:t>
            </a:r>
            <a:r>
              <a:rPr lang="en-US" altLang="zh-CN" sz="3200" dirty="0" smtClean="0"/>
              <a:t> to any file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Add tags</a:t>
            </a:r>
            <a:endParaRPr lang="en-US" altLang="zh-CN" sz="3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 </a:t>
            </a:r>
            <a:r>
              <a:rPr lang="zh-CN" altLang="en-US" sz="3200" dirty="0" smtClean="0"/>
              <a:t>（</a:t>
            </a:r>
            <a:r>
              <a:rPr lang="en-US" altLang="zh-CN" sz="3200" dirty="0" err="1" smtClean="0"/>
              <a:t>clustername</a:t>
            </a:r>
            <a:r>
              <a:rPr lang="en-US" altLang="zh-CN" sz="3200" dirty="0" smtClean="0"/>
              <a:t>/hostname/</a:t>
            </a:r>
            <a:r>
              <a:rPr lang="en-US" altLang="zh-CN" sz="3200" dirty="0" err="1" smtClean="0"/>
              <a:t>topologyname</a:t>
            </a:r>
            <a:r>
              <a:rPr lang="en-US" altLang="zh-CN" sz="3200" dirty="0" smtClean="0"/>
              <a:t>/</a:t>
            </a:r>
            <a:r>
              <a:rPr lang="en-US" altLang="zh-CN" sz="3200" dirty="0" err="1" smtClean="0"/>
              <a:t>workerid</a:t>
            </a:r>
            <a:r>
              <a:rPr lang="en-US" altLang="zh-CN" sz="3200" dirty="0" smtClean="0"/>
              <a:t>/</a:t>
            </a:r>
            <a:r>
              <a:rPr lang="en-US" altLang="zh-CN" sz="3200" dirty="0" err="1" smtClean="0"/>
              <a:t>taskid</a:t>
            </a:r>
            <a:r>
              <a:rPr lang="zh-CN" altLang="en-US" sz="3200" dirty="0" smtClean="0"/>
              <a:t>）</a:t>
            </a:r>
            <a:endParaRPr lang="en-US" altLang="zh-CN" sz="32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Dynamic change log setting: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Enable/Disable debug, debug log sample rate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alt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4293419" y="2060848"/>
            <a:ext cx="2416979" cy="1665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2853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Alibaba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731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User-Defined Metrics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32979" y="1268760"/>
            <a:ext cx="1101722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Using java metrics</a:t>
            </a:r>
            <a:endParaRPr lang="en-US" altLang="zh-CN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Use-defined metrics</a:t>
            </a:r>
            <a:endParaRPr lang="en-US" altLang="zh-CN" sz="24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Web UI display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Using </a:t>
            </a:r>
            <a:r>
              <a:rPr lang="en-US" altLang="zh-CN" sz="3200" dirty="0" err="1" smtClean="0"/>
              <a:t>Alimonitor</a:t>
            </a:r>
            <a:endParaRPr lang="en-US" altLang="zh-CN" sz="2400" dirty="0" smtClean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All metrics will be sent to </a:t>
            </a:r>
            <a:r>
              <a:rPr lang="en-US" altLang="zh-CN" sz="2400" dirty="0" err="1" smtClean="0"/>
              <a:t>Alimonitor</a:t>
            </a:r>
            <a:endParaRPr lang="en-US" altLang="zh-CN" sz="24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Used defined Alarm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Display history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Koala System – </a:t>
            </a:r>
            <a:r>
              <a:rPr lang="en-US" altLang="zh-CN" sz="3200" dirty="0" err="1" smtClean="0"/>
              <a:t>JStorm</a:t>
            </a:r>
            <a:r>
              <a:rPr lang="en-US" altLang="zh-CN" sz="3200" dirty="0" smtClean="0"/>
              <a:t> porter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All metrics will be sent to Koala System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Display history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User Defined Alarm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46484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Gently shutdown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4987" y="1268760"/>
            <a:ext cx="1101722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Resolve problem: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No data loss during shutdown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All worker must be killed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ZK is clean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846695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Dynamic Expand/Reload/Restart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4987" y="1268760"/>
            <a:ext cx="1101722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Expand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Don’t kill current worker, don’t impact current data flow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Restart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Reset all configuration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Modify worker/component parallel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Reload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Reload binary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Reload Configuration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191010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Customized memory usage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4987" y="1268760"/>
            <a:ext cx="1101722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Customize Worker memory -- </a:t>
            </a:r>
            <a:r>
              <a:rPr lang="en-US" altLang="zh-CN" sz="3200" dirty="0" err="1" smtClean="0"/>
              <a:t>worker.memory.size</a:t>
            </a:r>
            <a:endParaRPr lang="en-US" altLang="zh-CN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Modify </a:t>
            </a:r>
            <a:r>
              <a:rPr lang="en-US" altLang="zh-CN" sz="3200" dirty="0" err="1" smtClean="0"/>
              <a:t>gc</a:t>
            </a:r>
            <a:r>
              <a:rPr lang="en-US" altLang="zh-CN" sz="3200" dirty="0" smtClean="0"/>
              <a:t> </a:t>
            </a:r>
            <a:endParaRPr lang="en-US" altLang="zh-CN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400" dirty="0" err="1" smtClean="0"/>
              <a:t>worker.gc.childopts</a:t>
            </a:r>
            <a:endParaRPr lang="en-US" altLang="zh-CN" sz="2400" dirty="0" smtClean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Using user-define scheduler </a:t>
            </a:r>
            <a:r>
              <a:rPr lang="en-US" altLang="zh-CN" sz="2400" dirty="0" err="1" smtClean="0"/>
              <a:t>api</a:t>
            </a:r>
            <a:endParaRPr lang="en-US" altLang="zh-CN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Queue mode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Capacity limited/unlimited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612315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Advanced </a:t>
            </a:r>
            <a:r>
              <a:rPr lang="en-US" altLang="zh-CN" sz="3200" b="1" dirty="0" err="1" smtClean="0"/>
              <a:t>Netty</a:t>
            </a:r>
            <a:r>
              <a:rPr lang="en-US" altLang="zh-CN" sz="3200" b="1" dirty="0" smtClean="0"/>
              <a:t> Feature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4987" y="1268760"/>
            <a:ext cx="110172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Sync /</a:t>
            </a:r>
            <a:r>
              <a:rPr lang="en-US" altLang="zh-CN" sz="3200" dirty="0" err="1" smtClean="0"/>
              <a:t>Async</a:t>
            </a:r>
            <a:r>
              <a:rPr lang="en-US" altLang="zh-CN" sz="3200" dirty="0" smtClean="0"/>
              <a:t> Mode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err="1" smtClean="0"/>
              <a:t>Async</a:t>
            </a:r>
            <a:r>
              <a:rPr lang="en-US" altLang="zh-CN" sz="3200" dirty="0" smtClean="0"/>
              <a:t> mode blocking policy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err="1" smtClean="0"/>
              <a:t>Async</a:t>
            </a:r>
            <a:r>
              <a:rPr lang="en-US" altLang="zh-CN" sz="3200" dirty="0" smtClean="0"/>
              <a:t> cache policy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4798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err="1"/>
              <a:t>classloader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4987" y="1268760"/>
            <a:ext cx="11017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Resolve class conflict between Application and </a:t>
            </a:r>
            <a:r>
              <a:rPr lang="en-US" altLang="zh-CN" sz="3200" dirty="0" err="1" smtClean="0"/>
              <a:t>JStorm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3108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0" y="980728"/>
            <a:ext cx="10968038" cy="4525963"/>
          </a:xfrm>
        </p:spPr>
        <p:txBody>
          <a:bodyPr/>
          <a:lstStyle/>
          <a:p>
            <a:r>
              <a:rPr lang="en-US" altLang="zh-CN" dirty="0"/>
              <a:t>6 Servers (24core/98G)</a:t>
            </a:r>
          </a:p>
          <a:p>
            <a:r>
              <a:rPr lang="en-US" altLang="zh-CN" dirty="0"/>
              <a:t>18 Spout/18 Bolt/18 Acker</a:t>
            </a:r>
            <a:endParaRPr lang="zh-CN" altLang="en-US" dirty="0"/>
          </a:p>
          <a:p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9578100"/>
              </p:ext>
            </p:extLst>
          </p:nvPr>
        </p:nvGraphicFramePr>
        <p:xfrm>
          <a:off x="1053059" y="2276872"/>
          <a:ext cx="8843318" cy="36492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1074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Performance Improvement</a:t>
            </a:r>
            <a:endParaRPr lang="zh-CN" alt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4987" y="1268760"/>
            <a:ext cx="1101722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sz="2400" dirty="0" smtClean="0"/>
              <a:t>Smart Batch Policy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Add one thread to </a:t>
            </a:r>
            <a:r>
              <a:rPr lang="en-US" altLang="zh-CN" sz="2400" dirty="0" err="1" smtClean="0"/>
              <a:t>deserialize</a:t>
            </a:r>
            <a:r>
              <a:rPr lang="en-US" altLang="zh-CN" sz="2400" dirty="0" smtClean="0"/>
              <a:t> Tuple in every task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Remove total send/receive stage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Separate send and receive operation in Spout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 Fix several bug which leading to CPU empty run.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Reduce metrics system performance influence.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Tuning Acker code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Tuning GC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8698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0" y="1600200"/>
            <a:ext cx="10968038" cy="4525963"/>
          </a:xfrm>
        </p:spPr>
        <p:txBody>
          <a:bodyPr/>
          <a:lstStyle/>
          <a:p>
            <a:pPr lvl="1"/>
            <a:endParaRPr lang="en-US" altLang="zh-CN" sz="1800" dirty="0"/>
          </a:p>
          <a:p>
            <a:pPr marL="585993" lvl="1" indent="0">
              <a:buNone/>
            </a:pPr>
            <a:endParaRPr lang="en-US" altLang="zh-CN" sz="1800" dirty="0"/>
          </a:p>
          <a:p>
            <a:endParaRPr kumimoji="1"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 idx="4294967295"/>
          </p:nvPr>
        </p:nvSpPr>
        <p:spPr>
          <a:xfrm>
            <a:off x="0" y="274638"/>
            <a:ext cx="10968038" cy="1143000"/>
          </a:xfrm>
        </p:spPr>
        <p:txBody>
          <a:bodyPr/>
          <a:lstStyle/>
          <a:p>
            <a:r>
              <a:rPr kumimoji="1" lang="en-US" altLang="zh-CN" dirty="0" err="1" smtClean="0"/>
              <a:t>Archeture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2206706" y="1873627"/>
            <a:ext cx="8733558" cy="2592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 smtClean="0"/>
              <a:t>zookeeper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863082" y="2651314"/>
            <a:ext cx="767785" cy="1036915"/>
          </a:xfrm>
          <a:prstGeom prst="round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 err="1" smtClean="0"/>
              <a:t>ui</a:t>
            </a:r>
            <a:endParaRPr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2302679" y="2651314"/>
            <a:ext cx="1631544" cy="777686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/>
              <a:t>nimbus</a:t>
            </a:r>
            <a:endParaRPr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4797982" y="2651314"/>
            <a:ext cx="2015436" cy="777686"/>
          </a:xfrm>
          <a:prstGeom prst="roundRect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/>
              <a:t>supervisor</a:t>
            </a:r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7016539" y="2651314"/>
            <a:ext cx="2015436" cy="777686"/>
          </a:xfrm>
          <a:prstGeom prst="roundRect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/>
              <a:t>supervisor</a:t>
            </a:r>
            <a:endParaRPr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9308720" y="2651314"/>
            <a:ext cx="2015436" cy="777686"/>
          </a:xfrm>
          <a:prstGeom prst="roundRect">
            <a:avLst/>
          </a:prstGeom>
          <a:solidFill>
            <a:srgbClr val="FFC0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/>
              <a:t>supervisor</a:t>
            </a:r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4030196" y="4033867"/>
            <a:ext cx="3178289" cy="950506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b" anchorCtr="0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 smtClean="0"/>
              <a:t>worker</a:t>
            </a:r>
            <a:endParaRPr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4222142" y="4033867"/>
            <a:ext cx="1343624" cy="475253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/>
              <a:t>task</a:t>
            </a:r>
            <a:endParaRPr lang="zh-CN" altLang="en-US" dirty="0"/>
          </a:p>
        </p:txBody>
      </p:sp>
      <p:sp>
        <p:nvSpPr>
          <p:cNvPr id="13" name="左右箭头 12"/>
          <p:cNvSpPr/>
          <p:nvPr/>
        </p:nvSpPr>
        <p:spPr>
          <a:xfrm>
            <a:off x="1630867" y="3040157"/>
            <a:ext cx="671812" cy="54863"/>
          </a:xfrm>
          <a:prstGeom prst="left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上下箭头 13"/>
          <p:cNvSpPr/>
          <p:nvPr/>
        </p:nvSpPr>
        <p:spPr>
          <a:xfrm>
            <a:off x="3118451" y="2132856"/>
            <a:ext cx="239933" cy="51845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上下箭头 14"/>
          <p:cNvSpPr/>
          <p:nvPr/>
        </p:nvSpPr>
        <p:spPr>
          <a:xfrm>
            <a:off x="5805699" y="2170311"/>
            <a:ext cx="239933" cy="51845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6" name="上下箭头 15"/>
          <p:cNvSpPr/>
          <p:nvPr/>
        </p:nvSpPr>
        <p:spPr>
          <a:xfrm>
            <a:off x="7904290" y="2170311"/>
            <a:ext cx="239933" cy="51845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7" name="上下箭头 16"/>
          <p:cNvSpPr/>
          <p:nvPr/>
        </p:nvSpPr>
        <p:spPr>
          <a:xfrm>
            <a:off x="10042232" y="2121902"/>
            <a:ext cx="239933" cy="51845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8" name="上下箭头 17"/>
          <p:cNvSpPr/>
          <p:nvPr/>
        </p:nvSpPr>
        <p:spPr>
          <a:xfrm>
            <a:off x="4641074" y="2185011"/>
            <a:ext cx="60935" cy="2086483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9" name="上下箭头 18"/>
          <p:cNvSpPr/>
          <p:nvPr/>
        </p:nvSpPr>
        <p:spPr>
          <a:xfrm>
            <a:off x="4102176" y="2159358"/>
            <a:ext cx="119966" cy="1874509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0" name="上下箭头 19"/>
          <p:cNvSpPr/>
          <p:nvPr/>
        </p:nvSpPr>
        <p:spPr>
          <a:xfrm>
            <a:off x="6333552" y="3429000"/>
            <a:ext cx="95973" cy="604867"/>
          </a:xfrm>
          <a:prstGeom prst="upDown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7199" tIns="58599" rIns="117199" bIns="58599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8446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45547" y="43542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73539" y="75982"/>
            <a:ext cx="6552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5373539" y="96356"/>
            <a:ext cx="6552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Merge into Storm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633662" y="1196751"/>
            <a:ext cx="11017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Replace the </a:t>
            </a:r>
            <a:r>
              <a:rPr lang="en-US" altLang="zh-CN" sz="3200" dirty="0" err="1" smtClean="0"/>
              <a:t>clojure</a:t>
            </a:r>
            <a:r>
              <a:rPr lang="en-US" altLang="zh-CN" sz="3200" dirty="0" smtClean="0"/>
              <a:t> core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255606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73539" y="43542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团队介绍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65027" y="1340768"/>
            <a:ext cx="1087320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Apache Storm PMC</a:t>
            </a:r>
            <a:endParaRPr lang="zh-CN" altLang="en-US" sz="3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The </a:t>
            </a:r>
            <a:r>
              <a:rPr lang="en-US" altLang="zh-CN" sz="3200" dirty="0" smtClean="0"/>
              <a:t>First Storm Team in China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Storm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0.5.1/0.5.4/0.6.0/0.6.2/0.7.0/0.7.1</a:t>
            </a:r>
            <a:endParaRPr lang="zh-CN" altLang="en-US" sz="2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err="1" smtClean="0"/>
              <a:t>Jstorm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0.7.1/0.9.0/0.9.1/0.9.2/0.9.3/0.9.3.1/0.9.4/0.9.4.1/0.9.5/0.9.5.1/0.9.6/0.9.6.1/0.9.6.2/0.9.6.3/0.9.7/0.9.7.1/0.9.7.2/0.9.8/2.0.4/2.1.0</a:t>
            </a:r>
            <a:endParaRPr lang="zh-CN" altLang="en-US" sz="2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alt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Our job – Do Everything</a:t>
            </a:r>
            <a:r>
              <a:rPr lang="en-US" altLang="zh-CN" sz="2400" dirty="0" smtClean="0">
                <a:sym typeface="Wingdings"/>
              </a:rPr>
              <a:t>: </a:t>
            </a:r>
            <a:endParaRPr lang="zh-CN" altLang="en-US" sz="2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Application Development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err="1" smtClean="0"/>
              <a:t>JStorm</a:t>
            </a:r>
            <a:r>
              <a:rPr lang="en-US" altLang="zh-CN" sz="2400" dirty="0" smtClean="0"/>
              <a:t> Platform Evolve</a:t>
            </a:r>
            <a:endParaRPr lang="zh-CN" altLang="en-US" sz="2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err="1" smtClean="0"/>
              <a:t>JStorm</a:t>
            </a:r>
            <a:r>
              <a:rPr lang="en-US" altLang="zh-CN" sz="2400" dirty="0" smtClean="0"/>
              <a:t>/Storm Technology Support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Maintain all Cluster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61259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45547" y="43542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 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73539" y="75982"/>
            <a:ext cx="6552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5373539" y="96356"/>
            <a:ext cx="6552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Redesign our SQL Engine</a:t>
            </a:r>
            <a:endParaRPr lang="zh-CN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633662" y="1196751"/>
            <a:ext cx="11017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The SQL Engine is customized, no general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00239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65027" y="1583750"/>
            <a:ext cx="802674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 smtClean="0"/>
              <a:t>A more powerful SQL Engine</a:t>
            </a:r>
          </a:p>
          <a:p>
            <a:pPr marL="342900" indent="-342900">
              <a:buAutoNum type="arabicPeriod"/>
            </a:pPr>
            <a:r>
              <a:rPr lang="en-US" altLang="zh-CN" dirty="0" smtClean="0"/>
              <a:t>A more powerful high level program framework</a:t>
            </a:r>
          </a:p>
          <a:p>
            <a:pPr marL="800100" lvl="1" indent="-342900">
              <a:buAutoNum type="arabicPeriod"/>
            </a:pPr>
            <a:r>
              <a:rPr lang="en-US" altLang="zh-CN" dirty="0" smtClean="0"/>
              <a:t>Easier to learn, to debug</a:t>
            </a:r>
          </a:p>
          <a:p>
            <a:pPr marL="800100" lvl="1" indent="-342900">
              <a:buAutoNum type="arabicPeriod"/>
            </a:pPr>
            <a:r>
              <a:rPr lang="en-US" altLang="zh-CN" dirty="0" smtClean="0"/>
              <a:t>Provide </a:t>
            </a:r>
            <a:r>
              <a:rPr lang="en-US" altLang="zh-CN" dirty="0"/>
              <a:t>higher </a:t>
            </a:r>
            <a:r>
              <a:rPr lang="en-US" altLang="zh-CN" dirty="0" err="1" smtClean="0"/>
              <a:t>thoroughput</a:t>
            </a:r>
            <a:endParaRPr lang="en-US" altLang="zh-CN" dirty="0" smtClean="0"/>
          </a:p>
          <a:p>
            <a:pPr marL="342900" indent="-342900">
              <a:buAutoNum type="arabicPeriod"/>
            </a:pPr>
            <a:r>
              <a:rPr lang="en-US" altLang="zh-CN" dirty="0" smtClean="0"/>
              <a:t>A high level scheduler</a:t>
            </a:r>
          </a:p>
          <a:p>
            <a:pPr marL="800100" lvl="1" indent="-342900">
              <a:buAutoNum type="arabicPeriod"/>
            </a:pPr>
            <a:r>
              <a:rPr lang="en-US" altLang="zh-CN" dirty="0" smtClean="0"/>
              <a:t>I don’t prefer to offline system – liking Hadoop/Spark/Yarn</a:t>
            </a:r>
          </a:p>
          <a:p>
            <a:pPr marL="800100" lvl="1" indent="-342900">
              <a:buAutoNum type="arabicPeriod"/>
            </a:pPr>
            <a:r>
              <a:rPr lang="en-US" altLang="zh-CN" dirty="0" smtClean="0"/>
              <a:t>I prefer to online system – Elastic Online Scheduler/</a:t>
            </a:r>
            <a:r>
              <a:rPr lang="en-US" altLang="zh-CN" dirty="0" err="1"/>
              <a:t>D</a:t>
            </a:r>
            <a:r>
              <a:rPr lang="en-US" altLang="zh-CN" dirty="0" err="1" smtClean="0"/>
              <a:t>ocker</a:t>
            </a:r>
            <a:r>
              <a:rPr lang="en-US" altLang="zh-CN" dirty="0" smtClean="0"/>
              <a:t>/virtual machine</a:t>
            </a:r>
          </a:p>
          <a:p>
            <a:pPr marL="800100" lvl="1" indent="-342900">
              <a:buAutoNum type="arabicPeriod"/>
            </a:pPr>
            <a:r>
              <a:rPr lang="en-US" altLang="zh-CN" dirty="0" smtClean="0"/>
              <a:t>More light </a:t>
            </a:r>
          </a:p>
          <a:p>
            <a:pPr lvl="1"/>
            <a:r>
              <a:rPr lang="en-US" altLang="zh-CN" dirty="0" smtClean="0"/>
              <a:t>  </a:t>
            </a:r>
          </a:p>
          <a:p>
            <a:pPr marL="342900" indent="-342900">
              <a:buAutoNum type="arabicPeriod"/>
            </a:pPr>
            <a:endParaRPr lang="zh-CN" altLang="en-US" dirty="0"/>
          </a:p>
        </p:txBody>
      </p:sp>
      <p:sp>
        <p:nvSpPr>
          <p:cNvPr id="4" name="TextBox 5"/>
          <p:cNvSpPr txBox="1"/>
          <p:nvPr/>
        </p:nvSpPr>
        <p:spPr>
          <a:xfrm>
            <a:off x="5373539" y="96356"/>
            <a:ext cx="6552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What should Storm/</a:t>
            </a:r>
            <a:r>
              <a:rPr lang="en-US" altLang="zh-CN" sz="2400" dirty="0" err="1" smtClean="0"/>
              <a:t>Jstorm</a:t>
            </a:r>
            <a:r>
              <a:rPr lang="en-US" altLang="zh-CN" sz="2400" dirty="0" smtClean="0"/>
              <a:t> go</a:t>
            </a:r>
            <a:endParaRPr lang="zh-CN" altLang="en-US" sz="2400" dirty="0"/>
          </a:p>
        </p:txBody>
      </p:sp>
      <p:sp>
        <p:nvSpPr>
          <p:cNvPr id="2" name="页脚占位符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Alibaba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98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629049" y="5347052"/>
            <a:ext cx="34807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smtClean="0">
                <a:solidFill>
                  <a:schemeClr val="accent5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Thanks</a:t>
            </a:r>
            <a:r>
              <a:rPr lang="zh-CN" altLang="en-US" sz="7200" b="1" dirty="0" smtClean="0">
                <a:solidFill>
                  <a:schemeClr val="accent5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！</a:t>
            </a:r>
            <a:endParaRPr lang="zh-CN" altLang="en-US" sz="7200" b="1" dirty="0">
              <a:solidFill>
                <a:schemeClr val="accent5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763202" y="0"/>
            <a:ext cx="4660835" cy="2636912"/>
            <a:chOff x="3440290" y="0"/>
            <a:chExt cx="4660835" cy="2636912"/>
          </a:xfrm>
        </p:grpSpPr>
        <p:sp>
          <p:nvSpPr>
            <p:cNvPr id="7" name="矩形 6"/>
            <p:cNvSpPr/>
            <p:nvPr/>
          </p:nvSpPr>
          <p:spPr>
            <a:xfrm>
              <a:off x="4445577" y="0"/>
              <a:ext cx="792088" cy="1412776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5450864" y="0"/>
              <a:ext cx="720080" cy="263691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6384143" y="0"/>
              <a:ext cx="711696" cy="198884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3440290" y="0"/>
              <a:ext cx="792088" cy="40466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7309037" y="0"/>
              <a:ext cx="792088" cy="99442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3241579" y="2944654"/>
            <a:ext cx="53910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/>
              <a:t>Welcome</a:t>
            </a:r>
            <a:r>
              <a:rPr kumimoji="1" lang="zh-CN" altLang="en-US" sz="3600" dirty="0" smtClean="0"/>
              <a:t> </a:t>
            </a:r>
            <a:r>
              <a:rPr kumimoji="1" lang="en-US" altLang="zh-CN" sz="3600" dirty="0" smtClean="0"/>
              <a:t>join</a:t>
            </a:r>
            <a:r>
              <a:rPr kumimoji="1" lang="zh-CN" altLang="en-US" sz="3600" dirty="0" smtClean="0"/>
              <a:t> </a:t>
            </a:r>
            <a:r>
              <a:rPr kumimoji="1" lang="en-US" altLang="zh-CN" sz="3600" dirty="0" smtClean="0"/>
              <a:t>us</a:t>
            </a:r>
            <a:r>
              <a:rPr kumimoji="1" lang="zh-CN" altLang="en-US" sz="3600" dirty="0"/>
              <a:t>：</a:t>
            </a:r>
          </a:p>
          <a:p>
            <a:r>
              <a:rPr kumimoji="1" lang="en-US" altLang="zh-CN" sz="3600" dirty="0" smtClean="0"/>
              <a:t>QQ/</a:t>
            </a:r>
            <a:r>
              <a:rPr kumimoji="1" lang="zh-CN" altLang="en-US" sz="3600" dirty="0" smtClean="0"/>
              <a:t>微信</a:t>
            </a:r>
            <a:r>
              <a:rPr kumimoji="1" lang="en-US" altLang="zh-CN" sz="3600" dirty="0" smtClean="0"/>
              <a:t>: 32147704</a:t>
            </a:r>
            <a:endParaRPr kumimoji="1" lang="zh-CN" altLang="en-US" sz="360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smtClean="0"/>
              <a:t>Alibaba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17436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/>
          <p:cNvSpPr txBox="1"/>
          <p:nvPr/>
        </p:nvSpPr>
        <p:spPr>
          <a:xfrm>
            <a:off x="5373539" y="43542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 In </a:t>
            </a:r>
            <a:r>
              <a:rPr lang="en-US" altLang="zh-CN" sz="2400" dirty="0" err="1" smtClean="0">
                <a:latin typeface="微软雅黑" pitchFamily="34" charset="-122"/>
                <a:ea typeface="微软雅黑" pitchFamily="34" charset="-122"/>
              </a:rPr>
              <a:t>Alibaba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21011" y="908720"/>
            <a:ext cx="1108923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sz="3600" dirty="0" smtClean="0"/>
              <a:t>Everywhere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3600" dirty="0" smtClean="0"/>
              <a:t>1600 machines, 70 K machines will deploy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3600" dirty="0" smtClean="0"/>
              <a:t>More 1000 Applications, 1500 topology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3600" dirty="0" smtClean="0"/>
              <a:t>1.5 PB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zh-CN" sz="3600" dirty="0"/>
              <a:t>2</a:t>
            </a:r>
            <a:r>
              <a:rPr lang="en-US" altLang="zh-CN" sz="3600" dirty="0" smtClean="0"/>
              <a:t> Trillion Messages</a:t>
            </a:r>
          </a:p>
          <a:p>
            <a:pPr marL="742950" lvl="1" indent="-285750">
              <a:buFont typeface="Arial" charset="0"/>
              <a:buChar char="•"/>
            </a:pPr>
            <a:endParaRPr lang="en-US" altLang="zh-CN" sz="3600" dirty="0" smtClean="0"/>
          </a:p>
          <a:p>
            <a:pPr marL="742950" lvl="1" indent="-285750">
              <a:buFont typeface="Arial" charset="0"/>
              <a:buChar char="•"/>
            </a:pPr>
            <a:endParaRPr lang="en-US" altLang="zh-CN" sz="3600" dirty="0" smtClean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9609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49003" y="1124744"/>
            <a:ext cx="1087320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 err="1" smtClean="0"/>
              <a:t>Tlog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eagleeye</a:t>
            </a:r>
            <a:r>
              <a:rPr kumimoji="1" lang="zh-CN" altLang="en-US" dirty="0" smtClean="0"/>
              <a:t>         </a:t>
            </a:r>
            <a:r>
              <a:rPr kumimoji="1" lang="en-US" altLang="zh-CN" dirty="0" smtClean="0"/>
              <a:t>		1000 Billion Message, 700 TB log, monitor 200K machines log.</a:t>
            </a:r>
            <a:endParaRPr kumimoji="1" lang="zh-CN" altLang="en-US" dirty="0"/>
          </a:p>
          <a:p>
            <a:r>
              <a:rPr kumimoji="1" lang="en-US" altLang="zh-CN" dirty="0" err="1" smtClean="0"/>
              <a:t>Rds</a:t>
            </a:r>
            <a:r>
              <a:rPr kumimoji="1" lang="en-US" altLang="zh-CN" dirty="0" smtClean="0"/>
              <a:t> Monitor		200 TB Log</a:t>
            </a:r>
            <a:endParaRPr kumimoji="1" lang="zh-CN" altLang="en-US" dirty="0"/>
          </a:p>
          <a:p>
            <a:r>
              <a:rPr kumimoji="1" lang="en-US" altLang="zh-CN" dirty="0" smtClean="0"/>
              <a:t>CTU Security            		</a:t>
            </a:r>
            <a:r>
              <a:rPr kumimoji="1" lang="en-US" altLang="zh-CN" dirty="0"/>
              <a:t>2</a:t>
            </a:r>
            <a:r>
              <a:rPr kumimoji="1" lang="en-US" altLang="zh-CN" dirty="0" smtClean="0"/>
              <a:t>00 Billion Message, monitor all of trade/user actions, 500w</a:t>
            </a:r>
            <a:endParaRPr kumimoji="1" lang="zh-CN" altLang="en-US" dirty="0" smtClean="0"/>
          </a:p>
          <a:p>
            <a:r>
              <a:rPr kumimoji="1" lang="en-US" altLang="zh-CN" dirty="0" smtClean="0"/>
              <a:t>DB Monitor 		200 Billion Message,  500w</a:t>
            </a:r>
          </a:p>
          <a:p>
            <a:r>
              <a:rPr kumimoji="1" lang="en-US" altLang="zh-CN" dirty="0"/>
              <a:t>BI </a:t>
            </a:r>
            <a:r>
              <a:rPr kumimoji="1" lang="en-US" altLang="zh-CN" dirty="0" err="1"/>
              <a:t>Realtime</a:t>
            </a:r>
            <a:r>
              <a:rPr kumimoji="1" lang="en-US" altLang="zh-CN" dirty="0"/>
              <a:t> Monitor	</a:t>
            </a:r>
            <a:r>
              <a:rPr kumimoji="1" lang="en-US" altLang="zh-CN" dirty="0" smtClean="0"/>
              <a:t>200 </a:t>
            </a:r>
            <a:r>
              <a:rPr kumimoji="1" lang="en-US" altLang="zh-CN" dirty="0"/>
              <a:t>Billion Message, more than 2000 KPI.</a:t>
            </a:r>
          </a:p>
          <a:p>
            <a:r>
              <a:rPr kumimoji="1" lang="en-US" altLang="zh-CN" dirty="0" err="1" smtClean="0"/>
              <a:t>Alimama</a:t>
            </a:r>
            <a:r>
              <a:rPr kumimoji="1" lang="en-US" altLang="zh-CN" dirty="0" smtClean="0"/>
              <a:t> Anti Cheat	100 Billion Message,  </a:t>
            </a:r>
            <a:endParaRPr kumimoji="1" lang="zh-CN" altLang="en-US" dirty="0" smtClean="0"/>
          </a:p>
          <a:p>
            <a:r>
              <a:rPr kumimoji="1" lang="en-US" altLang="zh-CN" dirty="0" smtClean="0"/>
              <a:t>Living Room		11.11 Living Room, 12.12 Living Room, Spring Festival Living Room</a:t>
            </a:r>
          </a:p>
          <a:p>
            <a:r>
              <a:rPr kumimoji="1" lang="en-US" altLang="zh-CN" dirty="0" smtClean="0"/>
              <a:t>Others			All kinds of monitor System</a:t>
            </a:r>
            <a:endParaRPr kumimoji="1" lang="zh-CN" alt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5373539" y="43542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 Large Scale Application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8697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73539" y="43542"/>
            <a:ext cx="504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微软雅黑" pitchFamily="34" charset="-122"/>
                <a:ea typeface="微软雅黑" pitchFamily="34" charset="-122"/>
              </a:rPr>
              <a:t> Advanced Features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65027" y="1340768"/>
            <a:ext cx="1087320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User Side 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Stability Enhancement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Performance Improvement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alt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4293419" y="2060848"/>
            <a:ext cx="2416979" cy="1665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525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Stable</a:t>
            </a:r>
            <a:endParaRPr lang="zh-CN" altLang="en-US" sz="3200" b="1" dirty="0"/>
          </a:p>
        </p:txBody>
      </p:sp>
      <p:sp>
        <p:nvSpPr>
          <p:cNvPr id="4" name="矩形 3"/>
          <p:cNvSpPr/>
          <p:nvPr/>
        </p:nvSpPr>
        <p:spPr>
          <a:xfrm>
            <a:off x="621011" y="1340768"/>
            <a:ext cx="95050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Customer Feedback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No one accident since the switch to </a:t>
            </a:r>
            <a:r>
              <a:rPr lang="en-US" altLang="zh-CN" sz="2400" dirty="0" err="1" smtClean="0"/>
              <a:t>Jstorm</a:t>
            </a:r>
            <a:r>
              <a:rPr lang="en-US" altLang="zh-CN" sz="2400" dirty="0" smtClean="0"/>
              <a:t> in the </a:t>
            </a:r>
            <a:r>
              <a:rPr lang="en-US" altLang="zh-CN" sz="2400" dirty="0" err="1" smtClean="0"/>
              <a:t>Alimama</a:t>
            </a:r>
            <a:r>
              <a:rPr lang="en-US" altLang="zh-CN" sz="2400" dirty="0" smtClean="0"/>
              <a:t> Cluster</a:t>
            </a:r>
            <a:endParaRPr lang="en-US" altLang="zh-CN" sz="2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865" y="3645024"/>
            <a:ext cx="88773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613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21011" y="1340768"/>
            <a:ext cx="6092825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dirty="0" smtClean="0"/>
              <a:t>Improve Stability</a:t>
            </a:r>
            <a:endParaRPr lang="en-US" altLang="zh-CN" sz="3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Redesign Metric 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Backpressure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Resource Isolation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Nimbus HA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Topology Manager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Redesign ZK usage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Modify OS setting in RPM</a:t>
            </a:r>
            <a:endParaRPr lang="en-US" altLang="zh-CN" sz="2400" dirty="0"/>
          </a:p>
        </p:txBody>
      </p:sp>
      <p:sp>
        <p:nvSpPr>
          <p:cNvPr id="3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Advanced Feature – Improve Stability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393564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57515" y="-27384"/>
            <a:ext cx="68857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Redesign Metric System</a:t>
            </a:r>
            <a:endParaRPr lang="zh-CN" altLang="en-US" sz="3200" b="1" dirty="0"/>
          </a:p>
        </p:txBody>
      </p:sp>
      <p:sp>
        <p:nvSpPr>
          <p:cNvPr id="3" name="矩形 2"/>
          <p:cNvSpPr/>
          <p:nvPr/>
        </p:nvSpPr>
        <p:spPr>
          <a:xfrm>
            <a:off x="621011" y="1340768"/>
            <a:ext cx="1101722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Key point: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Every Tuple Stage RT, including wait-time between stages, network cost.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Avoid noise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err="1" smtClean="0"/>
              <a:t>Pluginable</a:t>
            </a:r>
            <a:endParaRPr lang="en-US" altLang="zh-CN" sz="2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Provide API to fetch all metrics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Koala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Simple Directly Display all metrics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322997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23380</TotalTime>
  <Words>712</Words>
  <Application>Microsoft Macintosh PowerPoint</Application>
  <PresentationFormat>自定义</PresentationFormat>
  <Paragraphs>210</Paragraphs>
  <Slides>32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8" baseType="lpstr">
      <vt:lpstr>Calibri</vt:lpstr>
      <vt:lpstr>Wingdings</vt:lpstr>
      <vt:lpstr>宋体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Archeture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Longda Feng</cp:lastModifiedBy>
  <cp:revision>329</cp:revision>
  <cp:lastPrinted>2015-10-22T15:38:10Z</cp:lastPrinted>
  <dcterms:created xsi:type="dcterms:W3CDTF">2014-05-22T15:27:15Z</dcterms:created>
  <dcterms:modified xsi:type="dcterms:W3CDTF">2015-11-27T08:18:55Z</dcterms:modified>
</cp:coreProperties>
</file>

<file path=docProps/thumbnail.jpeg>
</file>